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9" r:id="rId6"/>
    <p:sldId id="268" r:id="rId7"/>
    <p:sldId id="267" r:id="rId8"/>
    <p:sldId id="260" r:id="rId9"/>
    <p:sldId id="261" r:id="rId10"/>
    <p:sldId id="262" r:id="rId11"/>
    <p:sldId id="263" r:id="rId12"/>
    <p:sldId id="264" r:id="rId13"/>
    <p:sldId id="265" r:id="rId14"/>
    <p:sldId id="272" r:id="rId15"/>
    <p:sldId id="270" r:id="rId16"/>
    <p:sldId id="271" r:id="rId17"/>
    <p:sldId id="274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1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4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4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8040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48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97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77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680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8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3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907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73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59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35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9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1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4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EE10AC-5A6B-4D1E-B5BB-F3B3C9096480}" type="datetimeFigureOut">
              <a:rPr lang="ko-KR" altLang="en-US" smtClean="0"/>
              <a:t>2017-12-09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30098F4-966C-4D67-8FF5-616A4B3A6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72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스퀘어 ExtraBold" panose="020B0600000101010101" pitchFamily="50" charset="-127"/>
          <a:ea typeface="나눔스퀘어 ExtraBold" panose="020B0600000101010101" pitchFamily="50" charset="-127"/>
          <a:cs typeface="나눔스퀘어 ExtraBold" panose="020B0600000101010101" pitchFamily="50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tudentalei/matrix-factorization-techniques-for-recommender-system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friend.tistory.com/185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rounakbanik/movie-recommender-systems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ounakbanik/the-movies-datase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A7C7C-BAAB-40C5-93BC-C97DFA382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영화 추천을 위한 영화 평점 분석 및 유사도 분석 프로그램 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1CAF21-458E-42F8-AF6C-A762DDD3A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549" y="6210300"/>
            <a:ext cx="4428977" cy="419106"/>
          </a:xfrm>
        </p:spPr>
        <p:txBody>
          <a:bodyPr/>
          <a:lstStyle/>
          <a:p>
            <a:r>
              <a:rPr lang="en-US" altLang="ko-KR" dirty="0"/>
              <a:t>2013104063 </a:t>
            </a:r>
            <a:r>
              <a:rPr lang="ko-KR" altLang="en-US" dirty="0"/>
              <a:t>컴퓨터공학과 김재현</a:t>
            </a:r>
          </a:p>
        </p:txBody>
      </p:sp>
    </p:spTree>
    <p:extLst>
      <p:ext uri="{BB962C8B-B14F-4D97-AF65-F5344CB8AC3E}">
        <p14:creationId xmlns:p14="http://schemas.microsoft.com/office/powerpoint/2010/main" val="62103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1861B-84A5-458B-B83D-1F7C4290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86561-34EE-4F82-94B5-3C65520C5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주로 사용한 정보</a:t>
            </a:r>
            <a:endParaRPr lang="en-US" altLang="ko-KR" dirty="0"/>
          </a:p>
          <a:p>
            <a:pPr lvl="1"/>
            <a:r>
              <a:rPr lang="ko-KR" altLang="en-US" dirty="0"/>
              <a:t>예산</a:t>
            </a:r>
            <a:endParaRPr lang="en-US" altLang="ko-KR" dirty="0"/>
          </a:p>
          <a:p>
            <a:pPr lvl="1"/>
            <a:r>
              <a:rPr lang="ko-KR" altLang="en-US" dirty="0"/>
              <a:t>장르</a:t>
            </a:r>
            <a:endParaRPr lang="en-US" altLang="ko-KR" dirty="0"/>
          </a:p>
          <a:p>
            <a:pPr lvl="1"/>
            <a:r>
              <a:rPr lang="ko-KR" altLang="en-US" dirty="0"/>
              <a:t>인기도</a:t>
            </a:r>
            <a:endParaRPr lang="en-US" altLang="ko-KR" dirty="0"/>
          </a:p>
          <a:p>
            <a:pPr lvl="1"/>
            <a:r>
              <a:rPr lang="ko-KR" altLang="en-US" dirty="0"/>
              <a:t>제작사</a:t>
            </a:r>
            <a:endParaRPr lang="en-US" altLang="ko-KR" dirty="0"/>
          </a:p>
          <a:p>
            <a:pPr lvl="1"/>
            <a:r>
              <a:rPr lang="ko-KR" altLang="en-US" dirty="0"/>
              <a:t>수익</a:t>
            </a:r>
            <a:endParaRPr lang="en-US" altLang="ko-KR" dirty="0"/>
          </a:p>
          <a:p>
            <a:pPr lvl="1"/>
            <a:r>
              <a:rPr lang="ko-KR" altLang="en-US" dirty="0"/>
              <a:t>러닝타임</a:t>
            </a:r>
            <a:endParaRPr lang="en-US" altLang="ko-KR" dirty="0"/>
          </a:p>
          <a:p>
            <a:r>
              <a:rPr lang="ko-KR" altLang="en-US" dirty="0"/>
              <a:t>이유</a:t>
            </a:r>
            <a:endParaRPr lang="en-US" altLang="ko-KR" dirty="0"/>
          </a:p>
          <a:p>
            <a:pPr lvl="1"/>
            <a:r>
              <a:rPr lang="ko-KR" altLang="en-US" dirty="0"/>
              <a:t>키워드나 캐스팅의 경우 다중 데이터에 대해서 처리를 어떻게 해야 할 지 고민하다가 결과가 좋지 않아서 포기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879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291550A-D85B-488C-9EFF-473D67D9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99A38-A1B0-42BE-AA12-9805F03CFC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예산</a:t>
            </a:r>
            <a:endParaRPr lang="en-US" altLang="ko-KR" dirty="0"/>
          </a:p>
          <a:p>
            <a:pPr lvl="1"/>
            <a:r>
              <a:rPr lang="en-US" altLang="ko-KR" dirty="0"/>
              <a:t>0 ~ 380000000</a:t>
            </a:r>
            <a:r>
              <a:rPr lang="ko-KR" altLang="en-US" dirty="0"/>
              <a:t>까지</a:t>
            </a:r>
            <a:endParaRPr lang="en-US" altLang="ko-KR" dirty="0"/>
          </a:p>
          <a:p>
            <a:pPr lvl="1"/>
            <a:r>
              <a:rPr lang="en-US" altLang="ko-KR" dirty="0"/>
              <a:t>5000 </a:t>
            </a:r>
            <a:r>
              <a:rPr lang="ko-KR" altLang="en-US" dirty="0"/>
              <a:t>이하의 자료는 쓰지 않음</a:t>
            </a:r>
            <a:endParaRPr lang="en-US" altLang="ko-KR" dirty="0"/>
          </a:p>
          <a:p>
            <a:pPr lvl="1"/>
            <a:r>
              <a:rPr lang="en-US" altLang="ko-KR" dirty="0"/>
              <a:t>0~1</a:t>
            </a:r>
            <a:r>
              <a:rPr lang="ko-KR" altLang="en-US" dirty="0"/>
              <a:t>사이로 표준화</a:t>
            </a:r>
            <a:endParaRPr lang="en-US" altLang="ko-KR" dirty="0"/>
          </a:p>
          <a:p>
            <a:r>
              <a:rPr lang="ko-KR" altLang="en-US" dirty="0"/>
              <a:t>인기도</a:t>
            </a:r>
            <a:endParaRPr lang="en-US" altLang="ko-KR" dirty="0"/>
          </a:p>
          <a:p>
            <a:pPr lvl="1"/>
            <a:r>
              <a:rPr lang="en-US" altLang="ko-KR" dirty="0"/>
              <a:t>Null</a:t>
            </a:r>
            <a:r>
              <a:rPr lang="ko-KR" altLang="en-US" dirty="0"/>
              <a:t>값만 빼고 다 사용</a:t>
            </a:r>
            <a:endParaRPr lang="en-US" altLang="ko-KR" dirty="0"/>
          </a:p>
          <a:p>
            <a:r>
              <a:rPr lang="ko-KR" altLang="en-US" dirty="0"/>
              <a:t>수입</a:t>
            </a:r>
            <a:endParaRPr lang="en-US" altLang="ko-KR" dirty="0"/>
          </a:p>
          <a:p>
            <a:pPr lvl="1"/>
            <a:r>
              <a:rPr lang="en-US" altLang="ko-KR" dirty="0"/>
              <a:t>0 ~ 2790000000</a:t>
            </a:r>
            <a:r>
              <a:rPr lang="ko-KR" altLang="en-US" dirty="0"/>
              <a:t>까지</a:t>
            </a:r>
            <a:endParaRPr lang="en-US" altLang="ko-KR" dirty="0"/>
          </a:p>
          <a:p>
            <a:pPr lvl="1"/>
            <a:r>
              <a:rPr lang="en-US" altLang="ko-KR" dirty="0"/>
              <a:t>5000 </a:t>
            </a:r>
            <a:r>
              <a:rPr lang="ko-KR" altLang="en-US" dirty="0"/>
              <a:t>이하의 자료는 쓰지 않음</a:t>
            </a:r>
            <a:endParaRPr lang="en-US" altLang="ko-KR" dirty="0"/>
          </a:p>
          <a:p>
            <a:r>
              <a:rPr lang="ko-KR" altLang="en-US" dirty="0"/>
              <a:t>러닝타임</a:t>
            </a:r>
            <a:endParaRPr lang="en-US" altLang="ko-KR" dirty="0"/>
          </a:p>
          <a:p>
            <a:pPr lvl="1"/>
            <a:r>
              <a:rPr lang="en-US" altLang="ko-KR" dirty="0"/>
              <a:t>Null</a:t>
            </a:r>
            <a:r>
              <a:rPr lang="ko-KR" altLang="en-US" dirty="0"/>
              <a:t>값만 빼고 다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EB10684-0580-4DAB-AC7D-0913BAD10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5262" y="1825625"/>
            <a:ext cx="40561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9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291550A-D85B-488C-9EFF-473D67D9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99A38-A1B0-42BE-AA12-9805F03CF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0545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장르</a:t>
            </a:r>
            <a:endParaRPr lang="en-US" altLang="ko-KR" dirty="0"/>
          </a:p>
          <a:p>
            <a:pPr lvl="1"/>
            <a:r>
              <a:rPr lang="ko-KR" altLang="en-US" dirty="0"/>
              <a:t>다중 장르가 설정되어 있었지만</a:t>
            </a:r>
            <a:endParaRPr lang="en-US" altLang="ko-KR" dirty="0"/>
          </a:p>
          <a:p>
            <a:pPr lvl="1"/>
            <a:r>
              <a:rPr lang="ko-KR" altLang="en-US" dirty="0"/>
              <a:t>첫번째 장르만 사용</a:t>
            </a:r>
            <a:endParaRPr lang="en-US" altLang="ko-KR" dirty="0"/>
          </a:p>
          <a:p>
            <a:pPr lvl="1"/>
            <a:r>
              <a:rPr lang="ko-KR" altLang="en-US" dirty="0"/>
              <a:t>코드로 만들어서 표준화해서 사용</a:t>
            </a:r>
            <a:endParaRPr lang="en-US" altLang="ko-KR" dirty="0"/>
          </a:p>
          <a:p>
            <a:r>
              <a:rPr lang="ko-KR" altLang="en-US" dirty="0"/>
              <a:t>제작사</a:t>
            </a:r>
            <a:endParaRPr lang="en-US" altLang="ko-KR" dirty="0"/>
          </a:p>
          <a:p>
            <a:pPr lvl="1"/>
            <a:r>
              <a:rPr lang="ko-KR" altLang="en-US" dirty="0"/>
              <a:t>메인 제작사만 사용</a:t>
            </a:r>
            <a:endParaRPr lang="en-US" altLang="ko-KR" dirty="0"/>
          </a:p>
          <a:p>
            <a:pPr lvl="1"/>
            <a:r>
              <a:rPr lang="ko-KR" altLang="en-US" dirty="0"/>
              <a:t>코드로 만들어서 표준화해서 사용</a:t>
            </a:r>
            <a:endParaRPr lang="en-US" altLang="ko-KR" dirty="0"/>
          </a:p>
          <a:p>
            <a:r>
              <a:rPr lang="ko-KR" altLang="en-US" dirty="0"/>
              <a:t>평점</a:t>
            </a:r>
            <a:endParaRPr lang="en-US" altLang="ko-KR" dirty="0"/>
          </a:p>
          <a:p>
            <a:pPr lvl="1"/>
            <a:r>
              <a:rPr lang="en-US" altLang="ko-KR" dirty="0"/>
              <a:t>0~10</a:t>
            </a:r>
            <a:r>
              <a:rPr lang="ko-KR" altLang="en-US" dirty="0"/>
              <a:t>점</a:t>
            </a:r>
            <a:endParaRPr lang="en-US" altLang="ko-KR" dirty="0"/>
          </a:p>
          <a:p>
            <a:pPr lvl="1"/>
            <a:r>
              <a:rPr lang="ko-KR" altLang="en-US" dirty="0"/>
              <a:t>처음에는 표준화해서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9A15F3-4333-4EFA-8279-451F8371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2254250"/>
            <a:ext cx="2095500" cy="4238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041699-6940-4A36-AC8C-BF9BB301F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637" y="2178049"/>
            <a:ext cx="20669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3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1D6F8-7109-4602-9B0D-17982481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EE52B-F1A4-4F7C-BCEE-A963CC8E50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5000</a:t>
            </a:r>
            <a:r>
              <a:rPr lang="ko-KR" altLang="en-US" dirty="0"/>
              <a:t>개의 데이터를 추출하였다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이중 학습을 위해서 </a:t>
            </a:r>
            <a:r>
              <a:rPr lang="en-US" altLang="ko-KR" dirty="0"/>
              <a:t>80%</a:t>
            </a:r>
            <a:r>
              <a:rPr lang="ko-KR" altLang="en-US" dirty="0"/>
              <a:t>의 데이터를 활용하고</a:t>
            </a:r>
            <a:endParaRPr lang="en-US" altLang="ko-KR" dirty="0"/>
          </a:p>
          <a:p>
            <a:r>
              <a:rPr lang="ko-KR" altLang="en-US" dirty="0"/>
              <a:t>나머지 </a:t>
            </a:r>
            <a:r>
              <a:rPr lang="en-US" altLang="ko-KR" dirty="0"/>
              <a:t>20%</a:t>
            </a:r>
            <a:r>
              <a:rPr lang="ko-KR" altLang="en-US" dirty="0"/>
              <a:t>의 데이터로 테스트를 진행하였다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F82117-EBC4-4682-83CB-072B5B8820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9779" y="1731963"/>
            <a:ext cx="469088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8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3BE31-546D-49E8-A808-874BDC0C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/>
              <a:t>모델 구현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5F7979-074D-4B9D-A110-23362A368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2000" dirty="0" err="1"/>
              <a:t>learning_rate</a:t>
            </a:r>
            <a:r>
              <a:rPr lang="en-US" altLang="ko-KR" sz="2000" dirty="0"/>
              <a:t>=0.01</a:t>
            </a:r>
          </a:p>
          <a:p>
            <a:pPr latinLnBrk="0"/>
            <a:r>
              <a:rPr lang="en-US" altLang="ko-KR" sz="2000" dirty="0" err="1"/>
              <a:t>training_epochs</a:t>
            </a:r>
            <a:r>
              <a:rPr lang="en-US" altLang="ko-KR" sz="2000" dirty="0"/>
              <a:t> = 1000</a:t>
            </a:r>
          </a:p>
          <a:p>
            <a:pPr latinLnBrk="0"/>
            <a:endParaRPr lang="en-US" altLang="ko-KR" sz="2000" dirty="0"/>
          </a:p>
          <a:p>
            <a:pPr latinLnBrk="0"/>
            <a:endParaRPr lang="en-US" altLang="ko-KR" sz="2000" dirty="0"/>
          </a:p>
          <a:p>
            <a:pPr latinLnBrk="0"/>
            <a:r>
              <a:rPr lang="en-US" altLang="ko-KR" sz="2000" dirty="0"/>
              <a:t>Multi Layer Perceptron</a:t>
            </a:r>
            <a:r>
              <a:rPr lang="ko-KR" altLang="en-US" sz="2000" dirty="0"/>
              <a:t>을</a:t>
            </a:r>
            <a:r>
              <a:rPr lang="en-US" altLang="ko-KR" sz="2000" dirty="0"/>
              <a:t> </a:t>
            </a:r>
            <a:r>
              <a:rPr lang="ko-KR" altLang="en-US" sz="2000" dirty="0"/>
              <a:t>활용하여 </a:t>
            </a:r>
            <a:r>
              <a:rPr lang="en-US" altLang="ko-KR" sz="2000" dirty="0"/>
              <a:t>Regression</a:t>
            </a:r>
            <a:r>
              <a:rPr lang="ko-KR" altLang="en-US" sz="2000" dirty="0"/>
              <a:t>을 해봄</a:t>
            </a:r>
            <a:endParaRPr lang="en-US" altLang="ko-KR" sz="2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B156DA-F096-406C-A2A1-B6BDA0F7A0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652" r="1" b="1140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10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AAAD5-069F-460D-A1BB-1BF55BBD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/>
              <a:t>모델 구현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2886E-30AC-4882-9908-DF2D4D69B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latinLnBrk="0"/>
            <a:r>
              <a:rPr lang="ko-KR" altLang="en-US" sz="2000" dirty="0"/>
              <a:t>학습은 조금씩 </a:t>
            </a:r>
            <a:r>
              <a:rPr lang="ko-KR" altLang="en-US" sz="2000" dirty="0" err="1"/>
              <a:t>되는거</a:t>
            </a:r>
            <a:r>
              <a:rPr lang="ko-KR" altLang="en-US" sz="2000" dirty="0"/>
              <a:t> 같이 보였다</a:t>
            </a:r>
            <a:r>
              <a:rPr lang="en-US" altLang="ko-KR" sz="2000" dirty="0"/>
              <a:t>.</a:t>
            </a:r>
          </a:p>
          <a:p>
            <a:pPr latinLnBrk="0"/>
            <a:r>
              <a:rPr lang="ko-KR" altLang="en-US" sz="2000" dirty="0"/>
              <a:t>하지만 결과는 </a:t>
            </a:r>
            <a:r>
              <a:rPr lang="en-US" altLang="ko-KR" sz="2000" dirty="0"/>
              <a:t>6.01</a:t>
            </a:r>
            <a:r>
              <a:rPr lang="ko-KR" altLang="en-US" sz="2000" dirty="0"/>
              <a:t>에서 거의 벗어나지 못하고 이 안에서 값을 보여줌</a:t>
            </a:r>
            <a:endParaRPr lang="en-US" altLang="ko-KR" sz="2000" dirty="0"/>
          </a:p>
          <a:p>
            <a:pPr latinLnBrk="0"/>
            <a:endParaRPr lang="en-US" altLang="ko-KR" sz="2000" dirty="0"/>
          </a:p>
          <a:p>
            <a:pPr latinLnBrk="0"/>
            <a:r>
              <a:rPr lang="ko-KR" altLang="en-US" sz="2000" dirty="0"/>
              <a:t>수정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학습용 데이터와 테스트 데이터 추출 순서를 랜덤으로</a:t>
            </a:r>
            <a:endParaRPr lang="en-US" altLang="ko-KR" sz="2000" dirty="0"/>
          </a:p>
          <a:p>
            <a:pPr latinLnBrk="0"/>
            <a:r>
              <a:rPr lang="en-US" altLang="ko-KR" sz="2000" dirty="0" err="1"/>
              <a:t>learning_rate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줄이고</a:t>
            </a:r>
            <a:endParaRPr lang="en-US" altLang="ko-KR" sz="2000" dirty="0"/>
          </a:p>
          <a:p>
            <a:pPr latinLnBrk="0"/>
            <a:r>
              <a:rPr lang="en-US" altLang="ko-KR" sz="2000" dirty="0" err="1"/>
              <a:t>Training_epochs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늘림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평점을 </a:t>
            </a:r>
            <a:r>
              <a:rPr lang="en-US" altLang="ko-KR" sz="2000" dirty="0"/>
              <a:t>0~1</a:t>
            </a:r>
            <a:r>
              <a:rPr lang="ko-KR" altLang="en-US" sz="2000" dirty="0"/>
              <a:t>에서 </a:t>
            </a:r>
            <a:r>
              <a:rPr lang="en-US" altLang="ko-KR" sz="2000" dirty="0"/>
              <a:t>0~10</a:t>
            </a:r>
            <a:r>
              <a:rPr lang="ko-KR" altLang="en-US" sz="2000" dirty="0"/>
              <a:t>으로</a:t>
            </a:r>
            <a:endParaRPr lang="en-US" altLang="ko-KR" sz="2000" dirty="0"/>
          </a:p>
          <a:p>
            <a:pPr latinLnBrk="0"/>
            <a:endParaRPr lang="en-US" altLang="ko-KR" sz="2000" dirty="0"/>
          </a:p>
          <a:p>
            <a:pPr latinLnBrk="0"/>
            <a:endParaRPr lang="en-US" altLang="ko-KR" sz="2000" dirty="0"/>
          </a:p>
        </p:txBody>
      </p:sp>
      <p:pic>
        <p:nvPicPr>
          <p:cNvPr id="6" name="내용 개체 틀 5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63036E68-6A39-4C7B-89BB-840A1C961E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r="11640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819EB-4083-4CF4-BF37-24AE51F2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6" name="내용 개체 틀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BE216B-5C41-4DA4-ADDC-CF94484B87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3222"/>
            <a:ext cx="5181600" cy="2343654"/>
          </a:xfrm>
        </p:spPr>
      </p:pic>
      <p:pic>
        <p:nvPicPr>
          <p:cNvPr id="8" name="내용 개체 틀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F4889F34-B483-4685-A1FF-D39E13EF8E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52901"/>
            <a:ext cx="5181600" cy="2650456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60A6F1-72CB-4CB6-91C6-6CD660071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75" y="4152902"/>
            <a:ext cx="5153025" cy="26504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D02E7D-A3AD-4818-B7EA-3EB6C495A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4" y="1579849"/>
            <a:ext cx="4467225" cy="24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46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21E73-1819-4D2C-BC2F-759055FD6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1B2D2F-4744-4082-B2A9-66FB1B9AAD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값을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/>
              <a:t>까지 </a:t>
            </a:r>
            <a:r>
              <a:rPr lang="en-US" altLang="ko-KR" dirty="0"/>
              <a:t>10</a:t>
            </a:r>
            <a:r>
              <a:rPr lang="ko-KR" altLang="en-US" dirty="0"/>
              <a:t>개의 클래스로 나눔</a:t>
            </a:r>
            <a:endParaRPr lang="en-US" altLang="ko-KR" dirty="0"/>
          </a:p>
          <a:p>
            <a:r>
              <a:rPr lang="ko-KR" altLang="en-US" dirty="0"/>
              <a:t>각각에 대해서 </a:t>
            </a:r>
            <a:r>
              <a:rPr lang="en-US" altLang="ko-KR" dirty="0"/>
              <a:t>one hot</a:t>
            </a:r>
            <a:r>
              <a:rPr lang="ko-KR" altLang="en-US" dirty="0"/>
              <a:t> </a:t>
            </a:r>
            <a:r>
              <a:rPr lang="en-US" altLang="ko-KR" dirty="0"/>
              <a:t>encoding</a:t>
            </a:r>
            <a:r>
              <a:rPr lang="ko-KR" altLang="en-US" dirty="0"/>
              <a:t>을 진행한 후</a:t>
            </a:r>
            <a:endParaRPr lang="en-US" altLang="ko-KR" dirty="0"/>
          </a:p>
          <a:p>
            <a:r>
              <a:rPr lang="ko-KR" altLang="en-US" dirty="0"/>
              <a:t>동일한 방식을 사용하되</a:t>
            </a:r>
            <a:endParaRPr lang="en-US" altLang="ko-KR" dirty="0"/>
          </a:p>
          <a:p>
            <a:r>
              <a:rPr lang="ko-KR" altLang="en-US" dirty="0"/>
              <a:t>가정만 </a:t>
            </a:r>
            <a:r>
              <a:rPr lang="en-US" altLang="ko-KR" dirty="0"/>
              <a:t>classification</a:t>
            </a:r>
            <a:r>
              <a:rPr lang="ko-KR" altLang="en-US" dirty="0"/>
              <a:t>으로 변경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CCF194-47A0-4D4E-A896-D55E1D6304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03369" y="1731963"/>
            <a:ext cx="3463699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65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61E49-6A59-4644-A60C-4B1D39C7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6" name="내용 개체 틀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F452B3F-1AFD-42E5-B418-540B85697B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53" y="1479605"/>
            <a:ext cx="3644580" cy="2359411"/>
          </a:xfrm>
        </p:spPr>
      </p:pic>
      <p:pic>
        <p:nvPicPr>
          <p:cNvPr id="8" name="내용 개체 틀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0284F29-F8B5-4123-8669-D74402DD69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53" y="4249088"/>
            <a:ext cx="3648497" cy="2241219"/>
          </a:xfr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5384DF3F-3323-41BE-96CC-E8F826AB0A19}"/>
              </a:ext>
            </a:extLst>
          </p:cNvPr>
          <p:cNvSpPr txBox="1">
            <a:spLocks/>
          </p:cNvSpPr>
          <p:nvPr/>
        </p:nvSpPr>
        <p:spPr>
          <a:xfrm>
            <a:off x="8854647" y="3265739"/>
            <a:ext cx="2924175" cy="5732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learning_rate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=0.01</a:t>
            </a:r>
          </a:p>
          <a:p>
            <a:pPr marL="0" indent="0" algn="ctr" latinLnBrk="0">
              <a:buNone/>
            </a:pP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training_epochs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= 2000</a:t>
            </a:r>
          </a:p>
          <a:p>
            <a:pPr marL="0" indent="0" algn="ctr" latinLnBrk="0">
              <a:buNone/>
            </a:pP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ctr">
              <a:buNone/>
            </a:pP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D48EBD-C97C-4A61-81F3-19CCCCCB441C}"/>
              </a:ext>
            </a:extLst>
          </p:cNvPr>
          <p:cNvSpPr/>
          <p:nvPr/>
        </p:nvSpPr>
        <p:spPr>
          <a:xfrm>
            <a:off x="8968633" y="5795464"/>
            <a:ext cx="297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learning_rate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=0.01</a:t>
            </a:r>
          </a:p>
          <a:p>
            <a:pPr algn="ctr" latinLnBrk="0"/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training_epochs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= 4000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8FAECD-1BEE-4FFB-9CA1-FEC02924B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1" y="1580050"/>
            <a:ext cx="4410258" cy="48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3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73AD3-72C2-43CD-80F2-CDC26B84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76AB50-E156-48FC-BCC6-38873C104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10075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추측의 경우 대부분의 데이터가 </a:t>
            </a:r>
            <a:r>
              <a:rPr lang="en-US" altLang="ko-KR" dirty="0"/>
              <a:t>5,6,7 </a:t>
            </a:r>
            <a:r>
              <a:rPr lang="ko-KR" altLang="en-US" dirty="0"/>
              <a:t>사이에 있어서 학습 결과도 그 안에서 학습이 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Classification</a:t>
            </a:r>
            <a:r>
              <a:rPr lang="ko-KR" altLang="en-US" dirty="0"/>
              <a:t>의 경우 정확도가 아직은 조금 부족하다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대략 </a:t>
            </a:r>
            <a:r>
              <a:rPr lang="en-US" altLang="ko-KR" dirty="0"/>
              <a:t>53%</a:t>
            </a:r>
            <a:r>
              <a:rPr lang="ko-KR" altLang="en-US" dirty="0"/>
              <a:t>로 측정된다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내용 개체 틀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C492EB7-26CF-4EC3-8BCD-B599A9B930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66" y="4172381"/>
            <a:ext cx="4185160" cy="2570883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1A2A41-F3FD-426B-82F6-903F9D54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1362077"/>
            <a:ext cx="5153025" cy="26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7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9D30B-273E-4EAB-ADD4-618DCE61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30759-F8FA-434C-B334-65C6296D0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주제선정 이유</a:t>
            </a:r>
            <a:endParaRPr lang="en-US" altLang="ko-KR" dirty="0"/>
          </a:p>
          <a:p>
            <a:r>
              <a:rPr lang="ko-KR" altLang="en-US" dirty="0"/>
              <a:t>사전조사</a:t>
            </a:r>
            <a:endParaRPr lang="en-US" altLang="ko-KR" dirty="0"/>
          </a:p>
          <a:p>
            <a:r>
              <a:rPr lang="ko-KR" altLang="en-US" dirty="0"/>
              <a:t>설계</a:t>
            </a:r>
            <a:endParaRPr lang="en-US" altLang="ko-KR" dirty="0"/>
          </a:p>
          <a:p>
            <a:r>
              <a:rPr lang="ko-KR" altLang="en-US" dirty="0"/>
              <a:t>데이터 수집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ko-KR" altLang="en-US" dirty="0"/>
              <a:t>모델 구현</a:t>
            </a:r>
            <a:endParaRPr lang="en-US" altLang="ko-KR" dirty="0"/>
          </a:p>
          <a:p>
            <a:r>
              <a:rPr lang="ko-KR" altLang="en-US" dirty="0"/>
              <a:t>실행 결과</a:t>
            </a:r>
            <a:endParaRPr lang="en-US" altLang="ko-KR" dirty="0"/>
          </a:p>
          <a:p>
            <a:r>
              <a:rPr lang="ko-KR" altLang="en-US" dirty="0"/>
              <a:t>한계</a:t>
            </a:r>
            <a:endParaRPr lang="en-US" altLang="ko-KR" dirty="0"/>
          </a:p>
          <a:p>
            <a:r>
              <a:rPr lang="ko-KR" altLang="en-US" dirty="0"/>
              <a:t>추가 보강 부분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4365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F2D98-4BDF-48CF-BC5F-5E40B807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보강 부분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C113AA6-956D-483A-B3A7-1BC60413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다중 데이터에 대해서 유사도를 측정하는 모델을 구현해야 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Matrix factorization methods</a:t>
            </a:r>
            <a:r>
              <a:rPr lang="ko-KR" altLang="en-US" dirty="0"/>
              <a:t>나 </a:t>
            </a:r>
            <a:r>
              <a:rPr lang="en-US" altLang="ko-KR" dirty="0"/>
              <a:t>Singular Value Decomposition</a:t>
            </a:r>
            <a:r>
              <a:rPr lang="ko-KR" altLang="en-US" dirty="0"/>
              <a:t>을 이용한 방법을 찾아 보아야 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키워드나 줄거리 캐스팅 등의 데이터를 활용하여 평점을 추천할 수 있는 모델을 만들어야 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27F82A1-12EF-4E66-B27E-B2A9809BE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48887"/>
              </p:ext>
            </p:extLst>
          </p:nvPr>
        </p:nvGraphicFramePr>
        <p:xfrm>
          <a:off x="1946275" y="3205691"/>
          <a:ext cx="27590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769">
                  <a:extLst>
                    <a:ext uri="{9D8B030D-6E8A-4147-A177-3AD203B41FA5}">
                      <a16:colId xmlns:a16="http://schemas.microsoft.com/office/drawing/2014/main" val="2227336536"/>
                    </a:ext>
                  </a:extLst>
                </a:gridCol>
                <a:gridCol w="689769">
                  <a:extLst>
                    <a:ext uri="{9D8B030D-6E8A-4147-A177-3AD203B41FA5}">
                      <a16:colId xmlns:a16="http://schemas.microsoft.com/office/drawing/2014/main" val="1668166091"/>
                    </a:ext>
                  </a:extLst>
                </a:gridCol>
                <a:gridCol w="689769">
                  <a:extLst>
                    <a:ext uri="{9D8B030D-6E8A-4147-A177-3AD203B41FA5}">
                      <a16:colId xmlns:a16="http://schemas.microsoft.com/office/drawing/2014/main" val="1917835094"/>
                    </a:ext>
                  </a:extLst>
                </a:gridCol>
                <a:gridCol w="689769">
                  <a:extLst>
                    <a:ext uri="{9D8B030D-6E8A-4147-A177-3AD203B41FA5}">
                      <a16:colId xmlns:a16="http://schemas.microsoft.com/office/drawing/2014/main" val="3555843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4023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F9199D-0BAE-4B75-84C1-CE9ADFC8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57762"/>
              </p:ext>
            </p:extLst>
          </p:nvPr>
        </p:nvGraphicFramePr>
        <p:xfrm>
          <a:off x="7118350" y="3205691"/>
          <a:ext cx="27590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846">
                  <a:extLst>
                    <a:ext uri="{9D8B030D-6E8A-4147-A177-3AD203B41FA5}">
                      <a16:colId xmlns:a16="http://schemas.microsoft.com/office/drawing/2014/main" val="2227336536"/>
                    </a:ext>
                  </a:extLst>
                </a:gridCol>
                <a:gridCol w="459846">
                  <a:extLst>
                    <a:ext uri="{9D8B030D-6E8A-4147-A177-3AD203B41FA5}">
                      <a16:colId xmlns:a16="http://schemas.microsoft.com/office/drawing/2014/main" val="1668166091"/>
                    </a:ext>
                  </a:extLst>
                </a:gridCol>
                <a:gridCol w="459846">
                  <a:extLst>
                    <a:ext uri="{9D8B030D-6E8A-4147-A177-3AD203B41FA5}">
                      <a16:colId xmlns:a16="http://schemas.microsoft.com/office/drawing/2014/main" val="1917835094"/>
                    </a:ext>
                  </a:extLst>
                </a:gridCol>
                <a:gridCol w="459846">
                  <a:extLst>
                    <a:ext uri="{9D8B030D-6E8A-4147-A177-3AD203B41FA5}">
                      <a16:colId xmlns:a16="http://schemas.microsoft.com/office/drawing/2014/main" val="3555843816"/>
                    </a:ext>
                  </a:extLst>
                </a:gridCol>
                <a:gridCol w="459846">
                  <a:extLst>
                    <a:ext uri="{9D8B030D-6E8A-4147-A177-3AD203B41FA5}">
                      <a16:colId xmlns:a16="http://schemas.microsoft.com/office/drawing/2014/main" val="3689083177"/>
                    </a:ext>
                  </a:extLst>
                </a:gridCol>
                <a:gridCol w="459846">
                  <a:extLst>
                    <a:ext uri="{9D8B030D-6E8A-4147-A177-3AD203B41FA5}">
                      <a16:colId xmlns:a16="http://schemas.microsoft.com/office/drawing/2014/main" val="1546069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402333"/>
                  </a:ext>
                </a:extLst>
              </a:tr>
            </a:tbl>
          </a:graphicData>
        </a:graphic>
      </p:graphicFrame>
      <p:sp>
        <p:nvSpPr>
          <p:cNvPr id="8" name="같음 기호 7">
            <a:extLst>
              <a:ext uri="{FF2B5EF4-FFF2-40B4-BE49-F238E27FC236}">
                <a16:creationId xmlns:a16="http://schemas.microsoft.com/office/drawing/2014/main" id="{3B9C2503-EBBF-404C-9D4A-DD84B763CF2C}"/>
              </a:ext>
            </a:extLst>
          </p:cNvPr>
          <p:cNvSpPr/>
          <p:nvPr/>
        </p:nvSpPr>
        <p:spPr>
          <a:xfrm>
            <a:off x="5286375" y="3205691"/>
            <a:ext cx="1190625" cy="74168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래픽 9" descr="도움말">
            <a:extLst>
              <a:ext uri="{FF2B5EF4-FFF2-40B4-BE49-F238E27FC236}">
                <a16:creationId xmlns:a16="http://schemas.microsoft.com/office/drawing/2014/main" id="{2B2A2BCF-3B78-4F8C-B3E7-3504A87E6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6075" y="24288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6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A8C0A7-B1F9-482B-AD5E-4B2B2BE1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2465917"/>
            <a:ext cx="9590550" cy="1828813"/>
          </a:xfrm>
        </p:spPr>
        <p:txBody>
          <a:bodyPr>
            <a:normAutofit/>
          </a:bodyPr>
          <a:lstStyle/>
          <a:p>
            <a:r>
              <a:rPr lang="ko-KR" altLang="en-US" sz="9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5086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A548F-59A8-4A98-B054-028305F0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주제선정 이유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EE731-F61D-405A-B089-215A02DEF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320"/>
            <a:ext cx="5688108" cy="32562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8B09BA0-B073-427D-B3CB-2F45E9A817E9}"/>
              </a:ext>
            </a:extLst>
          </p:cNvPr>
          <p:cNvSpPr/>
          <p:nvPr/>
        </p:nvSpPr>
        <p:spPr>
          <a:xfrm>
            <a:off x="5576888" y="1524000"/>
            <a:ext cx="571500" cy="12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fthmb.tqn.com/XXtgK1Ex03TBhP1bFT0ZfpGPSRo=/1500x844/filters:fill(auto,1)/netflix-screen-image-ntfx-xxx-58caa92d3df78c3c4fadfd7a.jpg">
            <a:extLst>
              <a:ext uri="{FF2B5EF4-FFF2-40B4-BE49-F238E27FC236}">
                <a16:creationId xmlns:a16="http://schemas.microsoft.com/office/drawing/2014/main" id="{021D8741-7B02-4A47-BE4D-2AB92A68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983" y="3355568"/>
            <a:ext cx="5575982" cy="313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57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DC4BB-0FD5-43AE-B419-480537D9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EE19D-51B4-465C-AAB2-4ED3A7F2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09850" cy="55562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검색해보니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9BD967-82D5-4A9B-9A11-2280B0BB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2200"/>
            <a:ext cx="5191125" cy="35623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9561B4-697F-404E-A28A-C7BD05B890F8}"/>
              </a:ext>
            </a:extLst>
          </p:cNvPr>
          <p:cNvSpPr/>
          <p:nvPr/>
        </p:nvSpPr>
        <p:spPr>
          <a:xfrm>
            <a:off x="838200" y="59245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3"/>
              </a:rPr>
              <a:t>https://www.slideshare.net/studentalei/matrix-factorization-techniques-for-recommender-systems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93C4A9-EE45-46DD-8EA5-A1C7455ED807}"/>
              </a:ext>
            </a:extLst>
          </p:cNvPr>
          <p:cNvSpPr txBox="1">
            <a:spLocks/>
          </p:cNvSpPr>
          <p:nvPr/>
        </p:nvSpPr>
        <p:spPr>
          <a:xfrm>
            <a:off x="6686550" y="5253038"/>
            <a:ext cx="3657600" cy="1090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이해가 안된다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FA9551-7BE3-418A-9FE3-22E631208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2103437"/>
            <a:ext cx="39814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79BD50-D1F5-42C2-8754-5E235DAA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231B2-DFD9-4FE3-8C5E-FC848DEA2A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예제들을 살펴 보았다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통계적으로 영화 하나에 대해서 순위를 추출해낸다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 후에 </a:t>
            </a:r>
            <a:r>
              <a:rPr lang="en-US" altLang="ko-KR" b="1" dirty="0"/>
              <a:t>Singular Value Decomposition (SVD)</a:t>
            </a:r>
            <a:r>
              <a:rPr lang="ko-KR" altLang="en-US" dirty="0"/>
              <a:t>을 이용하여 순위 추천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DD4905D-B36D-4BDC-AC6E-EF4889BE0D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2363" y="1784913"/>
            <a:ext cx="5065712" cy="39533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D22770-2DAF-41C8-87F7-DACFC39FB4EF}"/>
              </a:ext>
            </a:extLst>
          </p:cNvPr>
          <p:cNvSpPr/>
          <p:nvPr/>
        </p:nvSpPr>
        <p:spPr>
          <a:xfrm>
            <a:off x="9567770" y="5915353"/>
            <a:ext cx="20313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hlinkClick r:id="rId3"/>
              </a:rPr>
              <a:t>http://rfriend.tistory.com/185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03FE95-796C-43D9-80E5-23830512D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12" y="4143375"/>
            <a:ext cx="1169457" cy="24622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875E90-29C3-4F7A-90BA-C1D0598ED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4615208"/>
            <a:ext cx="2415869" cy="15185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1C74A-73A9-4157-92C5-250570031759}"/>
              </a:ext>
            </a:extLst>
          </p:cNvPr>
          <p:cNvSpPr/>
          <p:nvPr/>
        </p:nvSpPr>
        <p:spPr>
          <a:xfrm>
            <a:off x="1356475" y="6611779"/>
            <a:ext cx="41073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hlinkClick r:id="rId6"/>
              </a:rPr>
              <a:t>https://www.kaggle.com/rounakbanik/movie-recommender-systems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16093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6C078-2544-4645-A922-2FA053A1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BBC8B-5A88-4ED1-8709-196C4B5FE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81475" cy="4351338"/>
          </a:xfrm>
        </p:spPr>
        <p:txBody>
          <a:bodyPr/>
          <a:lstStyle/>
          <a:p>
            <a:r>
              <a:rPr lang="ko-KR" altLang="en-US" dirty="0"/>
              <a:t>가정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비슷한 영화를 본 사람들 </a:t>
            </a:r>
            <a:r>
              <a:rPr lang="ko-KR" altLang="en-US" dirty="0" err="1"/>
              <a:t>끼리는</a:t>
            </a:r>
            <a:r>
              <a:rPr lang="ko-KR" altLang="en-US" dirty="0"/>
              <a:t> 비슷한 평가를 할 확률이 높다</a:t>
            </a: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914400" lvl="1" indent="-457200">
              <a:buAutoNum type="arabicPeriod"/>
            </a:pP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비슷한 영화들 간에는 비슷한 평점을 받을 확률이 높다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user-based_item-based_filtering_hclee">
            <a:extLst>
              <a:ext uri="{FF2B5EF4-FFF2-40B4-BE49-F238E27FC236}">
                <a16:creationId xmlns:a16="http://schemas.microsoft.com/office/drawing/2014/main" id="{7E18C52D-04FA-4BB9-AC8C-89FE37F411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49" y="1978024"/>
            <a:ext cx="6686557" cy="37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82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61D46-5927-4405-BFF5-D37764E9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43447F-5D99-4000-81B9-7EC31E57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493"/>
            <a:ext cx="7010400" cy="5365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결국 문제를 나누어서 하나씩 해보기로 함</a:t>
            </a:r>
          </a:p>
        </p:txBody>
      </p:sp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32285C78-CB40-4A8D-801D-1A08C8164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2352675"/>
            <a:ext cx="914400" cy="914400"/>
          </a:xfrm>
          <a:prstGeom prst="rect">
            <a:avLst/>
          </a:prstGeom>
        </p:spPr>
      </p:pic>
      <p:pic>
        <p:nvPicPr>
          <p:cNvPr id="6" name="그래픽 5" descr="사용자">
            <a:extLst>
              <a:ext uri="{FF2B5EF4-FFF2-40B4-BE49-F238E27FC236}">
                <a16:creationId xmlns:a16="http://schemas.microsoft.com/office/drawing/2014/main" id="{2217E42D-D68F-4BA3-A5B1-1FC30E401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3419475"/>
            <a:ext cx="914400" cy="914400"/>
          </a:xfrm>
          <a:prstGeom prst="rect">
            <a:avLst/>
          </a:prstGeom>
        </p:spPr>
      </p:pic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75028A63-013C-44D1-99F4-45B122C9B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438650"/>
            <a:ext cx="914400" cy="914400"/>
          </a:xfrm>
          <a:prstGeom prst="rect">
            <a:avLst/>
          </a:prstGeom>
        </p:spPr>
      </p:pic>
      <p:pic>
        <p:nvPicPr>
          <p:cNvPr id="8" name="그래픽 7" descr="사용자">
            <a:extLst>
              <a:ext uri="{FF2B5EF4-FFF2-40B4-BE49-F238E27FC236}">
                <a16:creationId xmlns:a16="http://schemas.microsoft.com/office/drawing/2014/main" id="{A774C01A-B9FA-422E-9EEE-90D3199B8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5476875"/>
            <a:ext cx="914400" cy="9144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5016C61-90BB-4718-B1A9-F48C462AB12B}"/>
              </a:ext>
            </a:extLst>
          </p:cNvPr>
          <p:cNvSpPr/>
          <p:nvPr/>
        </p:nvSpPr>
        <p:spPr>
          <a:xfrm>
            <a:off x="4610100" y="2386012"/>
            <a:ext cx="2371725" cy="8096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1, 3, 4, 5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383AB0-0E2E-47E7-824C-33B028D3CB8A}"/>
              </a:ext>
            </a:extLst>
          </p:cNvPr>
          <p:cNvSpPr/>
          <p:nvPr/>
        </p:nvSpPr>
        <p:spPr>
          <a:xfrm>
            <a:off x="4610100" y="3490912"/>
            <a:ext cx="2371725" cy="8096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2, 5, 6, 7, 9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3B59F1-1223-45B0-BA79-6A259B46FF49}"/>
              </a:ext>
            </a:extLst>
          </p:cNvPr>
          <p:cNvSpPr/>
          <p:nvPr/>
        </p:nvSpPr>
        <p:spPr>
          <a:xfrm>
            <a:off x="4610100" y="4595812"/>
            <a:ext cx="2371725" cy="8096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3, 4, 7, 10, 11, 13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90791F9-EEF7-4F17-B4B8-545482D0AAED}"/>
              </a:ext>
            </a:extLst>
          </p:cNvPr>
          <p:cNvSpPr/>
          <p:nvPr/>
        </p:nvSpPr>
        <p:spPr>
          <a:xfrm>
            <a:off x="4610100" y="5640387"/>
            <a:ext cx="2371725" cy="8096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1, 2, 3, 9, 10, 15, 16</a:t>
            </a:r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B79C1ED-D5FB-4397-8FAB-D8DEBEADD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977711"/>
              </p:ext>
            </p:extLst>
          </p:nvPr>
        </p:nvGraphicFramePr>
        <p:xfrm>
          <a:off x="10306050" y="2476500"/>
          <a:ext cx="1371600" cy="3771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145274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1737135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7788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46894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00516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22122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77401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1153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5372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7.8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08013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7.2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60449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55013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67529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65858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11835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2142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12917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40008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6636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7.3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5287097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3FF7C81-9EF7-4687-85B0-833FA122AC3F}"/>
              </a:ext>
            </a:extLst>
          </p:cNvPr>
          <p:cNvSpPr/>
          <p:nvPr/>
        </p:nvSpPr>
        <p:spPr>
          <a:xfrm>
            <a:off x="7772402" y="4232274"/>
            <a:ext cx="1752600" cy="141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A4EF504-ADE0-4C09-BD86-79DB74F1DD64}"/>
              </a:ext>
            </a:extLst>
          </p:cNvPr>
          <p:cNvSpPr txBox="1">
            <a:spLocks/>
          </p:cNvSpPr>
          <p:nvPr/>
        </p:nvSpPr>
        <p:spPr>
          <a:xfrm>
            <a:off x="7181850" y="3300014"/>
            <a:ext cx="3124202" cy="1067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정보들을 바탕으로 아직 정보가 많이 없는 영화에서 평점을 추측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43CFE24-52BE-4671-BC62-3FCEC6366036}"/>
              </a:ext>
            </a:extLst>
          </p:cNvPr>
          <p:cNvSpPr/>
          <p:nvPr/>
        </p:nvSpPr>
        <p:spPr>
          <a:xfrm>
            <a:off x="1985961" y="4348560"/>
            <a:ext cx="1752600" cy="141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DA4317F-BA98-43A5-97F4-871208D66B57}"/>
              </a:ext>
            </a:extLst>
          </p:cNvPr>
          <p:cNvSpPr txBox="1">
            <a:spLocks/>
          </p:cNvSpPr>
          <p:nvPr/>
        </p:nvSpPr>
        <p:spPr>
          <a:xfrm>
            <a:off x="1395409" y="3416300"/>
            <a:ext cx="3014666" cy="1067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영화를 본 기록을 바탕으로 각 사람들 간의 유사도를 측정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702788A-C128-4286-A572-67AE85DF430C}"/>
              </a:ext>
            </a:extLst>
          </p:cNvPr>
          <p:cNvSpPr/>
          <p:nvPr/>
        </p:nvSpPr>
        <p:spPr>
          <a:xfrm>
            <a:off x="2600323" y="2740025"/>
            <a:ext cx="523875" cy="5238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358B09A-6CD0-41C8-81D4-608748649180}"/>
              </a:ext>
            </a:extLst>
          </p:cNvPr>
          <p:cNvSpPr/>
          <p:nvPr/>
        </p:nvSpPr>
        <p:spPr>
          <a:xfrm>
            <a:off x="8482013" y="2685058"/>
            <a:ext cx="523875" cy="5238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36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9A2822-8029-4B11-BA91-BB97FF51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06B9782-B735-4B0F-B64C-11B9795F74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2988" y="1731963"/>
            <a:ext cx="4662187" cy="4059237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B837E9B-2095-4D01-8B05-1E4D6FEEE8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영화 메타데이터 정보</a:t>
            </a:r>
            <a:endParaRPr lang="en-US" altLang="ko-KR" dirty="0"/>
          </a:p>
          <a:p>
            <a:pPr lvl="1"/>
            <a:r>
              <a:rPr lang="ko-KR" altLang="en-US" dirty="0"/>
              <a:t>컬렉션 정보</a:t>
            </a:r>
            <a:r>
              <a:rPr lang="en-US" altLang="ko-KR" dirty="0"/>
              <a:t>, </a:t>
            </a:r>
            <a:r>
              <a:rPr lang="ko-KR" altLang="en-US" dirty="0"/>
              <a:t>예산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타이틀</a:t>
            </a:r>
            <a:r>
              <a:rPr lang="en-US" altLang="ko-KR" dirty="0"/>
              <a:t>, </a:t>
            </a:r>
            <a:r>
              <a:rPr lang="ko-KR" altLang="en-US" dirty="0"/>
              <a:t>줄거리</a:t>
            </a:r>
            <a:r>
              <a:rPr lang="en-US" altLang="ko-KR" dirty="0"/>
              <a:t>, </a:t>
            </a:r>
            <a:r>
              <a:rPr lang="ko-KR" altLang="en-US" dirty="0"/>
              <a:t>인기도</a:t>
            </a:r>
            <a:r>
              <a:rPr lang="en-US" altLang="ko-KR" dirty="0"/>
              <a:t>, </a:t>
            </a:r>
            <a:r>
              <a:rPr lang="ko-KR" altLang="en-US" dirty="0"/>
              <a:t>수입</a:t>
            </a:r>
            <a:r>
              <a:rPr lang="en-US" altLang="ko-KR" dirty="0"/>
              <a:t>, </a:t>
            </a:r>
            <a:r>
              <a:rPr lang="ko-KR" altLang="en-US" dirty="0"/>
              <a:t>러닝타임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평가자 </a:t>
            </a:r>
            <a:r>
              <a:rPr lang="ko-KR" altLang="en-US" dirty="0" err="1"/>
              <a:t>수등의</a:t>
            </a:r>
            <a:r>
              <a:rPr lang="ko-KR" altLang="en-US" dirty="0"/>
              <a:t> 정보가 들어있다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 평점 정보</a:t>
            </a:r>
            <a:endParaRPr lang="en-US" altLang="ko-KR" dirty="0"/>
          </a:p>
          <a:p>
            <a:pPr lvl="1"/>
            <a:r>
              <a:rPr lang="ko-KR" altLang="en-US" dirty="0"/>
              <a:t>개인 아이디</a:t>
            </a:r>
            <a:r>
              <a:rPr lang="en-US" altLang="ko-KR" dirty="0"/>
              <a:t>, </a:t>
            </a:r>
            <a:r>
              <a:rPr lang="ko-KR" altLang="en-US" dirty="0"/>
              <a:t>영화 아이디</a:t>
            </a:r>
            <a:r>
              <a:rPr lang="en-US" altLang="ko-KR" dirty="0"/>
              <a:t>, </a:t>
            </a:r>
            <a:r>
              <a:rPr lang="ko-KR" altLang="en-US" dirty="0"/>
              <a:t>평점이 들어있다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기타 캐스팅</a:t>
            </a:r>
            <a:r>
              <a:rPr lang="en-US" altLang="ko-KR" dirty="0"/>
              <a:t>, </a:t>
            </a:r>
            <a:r>
              <a:rPr lang="ko-KR" altLang="en-US" dirty="0"/>
              <a:t>키워드</a:t>
            </a:r>
            <a:r>
              <a:rPr lang="en-US" altLang="ko-KR" dirty="0"/>
              <a:t> </a:t>
            </a:r>
            <a:r>
              <a:rPr lang="ko-KR" altLang="en-US" dirty="0"/>
              <a:t>등의 정보가 함께 들어있는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CD9A50-3C0A-49EE-B11D-C6034EB60E1A}"/>
              </a:ext>
            </a:extLst>
          </p:cNvPr>
          <p:cNvSpPr/>
          <p:nvPr/>
        </p:nvSpPr>
        <p:spPr>
          <a:xfrm>
            <a:off x="1876338" y="6174843"/>
            <a:ext cx="4250422" cy="274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https://www.kaggle.com/rounakbanik/the-movies-dataset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35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D7450D0-CC51-4F32-B899-93EB94D2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6029BDE-ECFD-42D6-A967-A8DA3AD18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392" y="1731963"/>
            <a:ext cx="961369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17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256</TotalTime>
  <Words>609</Words>
  <Application>Microsoft Office PowerPoint</Application>
  <PresentationFormat>와이드스크린</PresentationFormat>
  <Paragraphs>182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나눔고딕 ExtraBold</vt:lpstr>
      <vt:lpstr>나눔스퀘어 ExtraBold</vt:lpstr>
      <vt:lpstr>돋움</vt:lpstr>
      <vt:lpstr>맑은 고딕</vt:lpstr>
      <vt:lpstr>Arial</vt:lpstr>
      <vt:lpstr>Calisto MT</vt:lpstr>
      <vt:lpstr>Times New Roman</vt:lpstr>
      <vt:lpstr>Wingdings 2</vt:lpstr>
      <vt:lpstr>슬레이트</vt:lpstr>
      <vt:lpstr>영화 추천을 위한 영화 평점 분석 및 유사도 분석 프로그램 구현</vt:lpstr>
      <vt:lpstr>목차</vt:lpstr>
      <vt:lpstr>주제선정 이유</vt:lpstr>
      <vt:lpstr>사전 조사</vt:lpstr>
      <vt:lpstr>사전 조사</vt:lpstr>
      <vt:lpstr>설계</vt:lpstr>
      <vt:lpstr>설계</vt:lpstr>
      <vt:lpstr>데이터 수집</vt:lpstr>
      <vt:lpstr>데이터 수집</vt:lpstr>
      <vt:lpstr>데이터 전처리</vt:lpstr>
      <vt:lpstr>데이터 전처리</vt:lpstr>
      <vt:lpstr>데이터 전처리</vt:lpstr>
      <vt:lpstr>데이터 전처리</vt:lpstr>
      <vt:lpstr>모델 구현</vt:lpstr>
      <vt:lpstr>모델 구현</vt:lpstr>
      <vt:lpstr>실행 결과</vt:lpstr>
      <vt:lpstr>모델 구현 2</vt:lpstr>
      <vt:lpstr>실행 결과</vt:lpstr>
      <vt:lpstr>한계</vt:lpstr>
      <vt:lpstr>추가 보강 부분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추천을 위한 영화 평점 분석 및 유사도 분석 프로그램</dc:title>
  <dc:creator>김재현</dc:creator>
  <cp:lastModifiedBy>김재현</cp:lastModifiedBy>
  <cp:revision>13</cp:revision>
  <dcterms:created xsi:type="dcterms:W3CDTF">2017-12-08T10:06:12Z</dcterms:created>
  <dcterms:modified xsi:type="dcterms:W3CDTF">2017-12-08T17:43:58Z</dcterms:modified>
</cp:coreProperties>
</file>